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9" r:id="rId12"/>
    <p:sldId id="265" r:id="rId13"/>
    <p:sldId id="266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Kamphuis" userId="1e6fb90aa6460e5a" providerId="LiveId" clId="{A125EAB0-5815-4700-8E54-AD1945CE4F5E}"/>
    <pc:docChg chg="modSld">
      <pc:chgData name="José Kamphuis" userId="1e6fb90aa6460e5a" providerId="LiveId" clId="{A125EAB0-5815-4700-8E54-AD1945CE4F5E}" dt="2018-01-15T21:28:46.905" v="65" actId="20577"/>
      <pc:docMkLst>
        <pc:docMk/>
      </pc:docMkLst>
      <pc:sldChg chg="modSp">
        <pc:chgData name="José Kamphuis" userId="1e6fb90aa6460e5a" providerId="LiveId" clId="{A125EAB0-5815-4700-8E54-AD1945CE4F5E}" dt="2018-01-15T21:28:46.905" v="65" actId="20577"/>
        <pc:sldMkLst>
          <pc:docMk/>
          <pc:sldMk cId="855083066" sldId="257"/>
        </pc:sldMkLst>
        <pc:spChg chg="mod">
          <ac:chgData name="José Kamphuis" userId="1e6fb90aa6460e5a" providerId="LiveId" clId="{A125EAB0-5815-4700-8E54-AD1945CE4F5E}" dt="2018-01-15T21:28:46.905" v="65" actId="20577"/>
          <ac:spMkLst>
            <pc:docMk/>
            <pc:sldMk cId="855083066" sldId="257"/>
            <ac:spMk id="3" creationId="{93D8C00E-3566-4DBC-9068-C6077B733F77}"/>
          </ac:spMkLst>
        </pc:spChg>
      </pc:sldChg>
      <pc:sldChg chg="modSp">
        <pc:chgData name="José Kamphuis" userId="1e6fb90aa6460e5a" providerId="LiveId" clId="{A125EAB0-5815-4700-8E54-AD1945CE4F5E}" dt="2018-01-15T21:21:11.521" v="5" actId="20577"/>
        <pc:sldMkLst>
          <pc:docMk/>
          <pc:sldMk cId="1866903457" sldId="270"/>
        </pc:sldMkLst>
        <pc:spChg chg="mod">
          <ac:chgData name="José Kamphuis" userId="1e6fb90aa6460e5a" providerId="LiveId" clId="{A125EAB0-5815-4700-8E54-AD1945CE4F5E}" dt="2018-01-15T21:21:11.521" v="5" actId="20577"/>
          <ac:spMkLst>
            <pc:docMk/>
            <pc:sldMk cId="1866903457" sldId="270"/>
            <ac:spMk id="3" creationId="{BBF48C91-8709-4C9C-A0BB-3E6D5AF8621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F_x64ngwb4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A6A46-C1AC-4711-A6C3-FA74C1DBD0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Belasting en wetgeving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5D9AD1E-2170-4C4A-B876-C0DAC7BAA1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1; ondernemingsvormen AOC-Oost J. Kamphuis</a:t>
            </a:r>
          </a:p>
        </p:txBody>
      </p:sp>
    </p:spTree>
    <p:extLst>
      <p:ext uri="{BB962C8B-B14F-4D97-AF65-F5344CB8AC3E}">
        <p14:creationId xmlns:p14="http://schemas.microsoft.com/office/powerpoint/2010/main" val="399206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40822-7FBD-46DB-93ED-8F95D109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685800"/>
            <a:ext cx="10641596" cy="790319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V.o.f.</a:t>
            </a:r>
            <a:r>
              <a:rPr lang="nl-NL" dirty="0"/>
              <a:t> ; </a:t>
            </a:r>
            <a:r>
              <a:rPr lang="nl-NL" sz="2800" dirty="0"/>
              <a:t>vervolg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BC35E3-A7FC-40AC-9520-738A3A0E2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645920"/>
            <a:ext cx="10394707" cy="3735961"/>
          </a:xfrm>
        </p:spPr>
        <p:txBody>
          <a:bodyPr>
            <a:normAutofit lnSpcReduction="10000"/>
          </a:bodyPr>
          <a:lstStyle/>
          <a:p>
            <a:r>
              <a:rPr lang="nl-NL" u="sng" dirty="0">
                <a:solidFill>
                  <a:srgbClr val="C00000"/>
                </a:solidFill>
              </a:rPr>
              <a:t>Voordeel;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Twee weten er meer dan 1. bij ziekte kan de ander het overnemen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Snel opgericht; inschrijven bij de </a:t>
            </a:r>
            <a:r>
              <a:rPr lang="nl-NL" dirty="0" err="1"/>
              <a:t>kvk</a:t>
            </a:r>
            <a:r>
              <a:rPr lang="nl-NL" dirty="0"/>
              <a:t> is voldoende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Belastingvoordeel. (zelfstandigen- en startersaftrek, </a:t>
            </a:r>
            <a:r>
              <a:rPr lang="nl-NL" dirty="0" err="1"/>
              <a:t>mkb</a:t>
            </a:r>
            <a:r>
              <a:rPr lang="nl-NL" dirty="0"/>
              <a:t>-vrijstelling)</a:t>
            </a:r>
            <a:endParaRPr lang="nl-NL" u="sng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u="sng" dirty="0">
              <a:solidFill>
                <a:srgbClr val="C00000"/>
              </a:solidFill>
            </a:endParaRPr>
          </a:p>
          <a:p>
            <a:r>
              <a:rPr lang="nl-NL" u="sng" dirty="0">
                <a:solidFill>
                  <a:srgbClr val="C00000"/>
                </a:solidFill>
              </a:rPr>
              <a:t>Nadeel;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Elke vennoot is </a:t>
            </a:r>
            <a:r>
              <a:rPr lang="nl-NL" dirty="0">
                <a:solidFill>
                  <a:srgbClr val="C00000"/>
                </a:solidFill>
              </a:rPr>
              <a:t>Hoofdelijk aansprakelijk </a:t>
            </a:r>
            <a:r>
              <a:rPr lang="nl-NL" dirty="0"/>
              <a:t>voor de schulden van de V.O.F.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600" dirty="0"/>
              <a:t>Geen recht op </a:t>
            </a:r>
            <a:r>
              <a:rPr lang="nl-NL" sz="1600" dirty="0" err="1"/>
              <a:t>W.w.</a:t>
            </a:r>
            <a:r>
              <a:rPr lang="nl-NL" sz="1600" dirty="0"/>
              <a:t> / W.I.A. en ziektewet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548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963B8-2752-4E4B-A3F9-A56C4B959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640080"/>
          </a:xfrm>
        </p:spPr>
        <p:txBody>
          <a:bodyPr>
            <a:normAutofit fontScale="90000"/>
          </a:bodyPr>
          <a:lstStyle/>
          <a:p>
            <a:r>
              <a:rPr lang="nl-NL" dirty="0"/>
              <a:t>Commanditaire vennootschap (CV)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C1B5C8-8867-4820-9983-07C4C6978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325881"/>
            <a:ext cx="10394707" cy="4055999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Kenmerken;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u="sng" dirty="0"/>
              <a:t>Twee soorten vennoten</a:t>
            </a:r>
            <a:r>
              <a:rPr lang="nl-NL" dirty="0"/>
              <a:t>; de beherende vennoot en de stille vennoot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	Beherend vennoot; heeft de dagelijkse leiding, treedt naar buiten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	stille vennoot; verschaft kapitaal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Bijzondere vorm van een V.O.F.</a:t>
            </a:r>
          </a:p>
          <a:p>
            <a:r>
              <a:rPr lang="nl-NL" dirty="0">
                <a:solidFill>
                  <a:srgbClr val="C00000"/>
                </a:solidFill>
              </a:rPr>
              <a:t>Voordeel;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Makkelijker om kapitaal te krijgen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Stille vennoot kan alleen zijn investering in de C.V. kwijt raken. Tenzij…..!!</a:t>
            </a:r>
          </a:p>
        </p:txBody>
      </p:sp>
    </p:spTree>
    <p:extLst>
      <p:ext uri="{BB962C8B-B14F-4D97-AF65-F5344CB8AC3E}">
        <p14:creationId xmlns:p14="http://schemas.microsoft.com/office/powerpoint/2010/main" val="183027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91F51-9966-4112-8BA5-E40DF381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5176"/>
            <a:ext cx="10394707" cy="1210943"/>
          </a:xfrm>
        </p:spPr>
        <p:txBody>
          <a:bodyPr/>
          <a:lstStyle/>
          <a:p>
            <a:r>
              <a:rPr lang="nl-NL" dirty="0"/>
              <a:t>Maatschap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44F299-D475-4AAB-9235-84DCEEB83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913" y="1408176"/>
            <a:ext cx="10641596" cy="3973705"/>
          </a:xfrm>
        </p:spPr>
        <p:txBody>
          <a:bodyPr/>
          <a:lstStyle/>
          <a:p>
            <a:r>
              <a:rPr lang="nl-NL" u="sng" dirty="0">
                <a:solidFill>
                  <a:srgbClr val="C00000"/>
                </a:solidFill>
              </a:rPr>
              <a:t>Kenmerken;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Wordt vaak gebruikt bij de vrije beroepsbeoefenaars; tandartsen, architecten, fysiotherapeuten, advocaten etc.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Samen een beroep uitoefenen onder een gemeenschappelijke naam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Winst wordt verdeeld na ratio van inbreng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Is gebaseerd op gelijkwaardigheid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Inschrijven bij de </a:t>
            </a:r>
            <a:r>
              <a:rPr lang="nl-NL" dirty="0" err="1"/>
              <a:t>kvk</a:t>
            </a:r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Maatschapscontract is aan te bevelen. (eventueel bij de notaris)</a:t>
            </a:r>
          </a:p>
        </p:txBody>
      </p:sp>
    </p:spTree>
    <p:extLst>
      <p:ext uri="{BB962C8B-B14F-4D97-AF65-F5344CB8AC3E}">
        <p14:creationId xmlns:p14="http://schemas.microsoft.com/office/powerpoint/2010/main" val="3486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600E3-CF13-48A7-9FFF-BE2E1C9C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1"/>
            <a:ext cx="10339844" cy="969264"/>
          </a:xfrm>
        </p:spPr>
        <p:txBody>
          <a:bodyPr>
            <a:normAutofit/>
          </a:bodyPr>
          <a:lstStyle/>
          <a:p>
            <a:r>
              <a:rPr lang="nl-NL" dirty="0"/>
              <a:t>Maatschap; </a:t>
            </a:r>
            <a:r>
              <a:rPr lang="nl-NL" sz="3600" dirty="0"/>
              <a:t>vervolg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2B60AD-BE5E-4062-A95E-81FA1F59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175" y="1755648"/>
            <a:ext cx="10815333" cy="362623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De maten zijn </a:t>
            </a:r>
            <a:r>
              <a:rPr lang="nl-NL" dirty="0">
                <a:solidFill>
                  <a:srgbClr val="C00000"/>
                </a:solidFill>
              </a:rPr>
              <a:t>hoofdelijk aansprakelijk </a:t>
            </a:r>
            <a:r>
              <a:rPr lang="nl-NL" dirty="0"/>
              <a:t>voor de schulden die ze </a:t>
            </a:r>
            <a:r>
              <a:rPr lang="nl-NL" dirty="0">
                <a:solidFill>
                  <a:srgbClr val="C00000"/>
                </a:solidFill>
              </a:rPr>
              <a:t>zelf</a:t>
            </a:r>
            <a:r>
              <a:rPr lang="nl-NL" dirty="0"/>
              <a:t> maken in de maatschap.</a:t>
            </a:r>
          </a:p>
          <a:p>
            <a:r>
              <a:rPr lang="nl-NL" dirty="0"/>
              <a:t>       </a:t>
            </a:r>
            <a:r>
              <a:rPr lang="nl-NL" dirty="0">
                <a:solidFill>
                  <a:srgbClr val="C00000"/>
                </a:solidFill>
              </a:rPr>
              <a:t>Let op</a:t>
            </a:r>
            <a:r>
              <a:rPr lang="nl-NL" dirty="0"/>
              <a:t>; de schuldeisers kunnen uitsluitend voor gelijke delen terecht bij de maten tenzij een 	  maat onbevoegd handelt. Dan is hij/zij volledig aansprakelijk voor zijn eigen schuld.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Tenzij;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	ze elkaar hebben gevolmachtigd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	ze samen hebben besloten een handeling of transactie te verrichten. Bv de huur van de 	praktijkruimte, receptioniste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03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77A85-0D8F-4FC5-B25C-DDB1B844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9" y="-173736"/>
            <a:ext cx="10787900" cy="1380745"/>
          </a:xfrm>
        </p:spPr>
        <p:txBody>
          <a:bodyPr>
            <a:normAutofit/>
          </a:bodyPr>
          <a:lstStyle/>
          <a:p>
            <a:r>
              <a:rPr lang="nl-NL" dirty="0"/>
              <a:t>Maatschap; </a:t>
            </a:r>
            <a:r>
              <a:rPr lang="nl-NL" sz="3600" dirty="0"/>
              <a:t>vervolg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B37725-115B-4CA7-9801-B73F148E5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457" y="1207009"/>
            <a:ext cx="10632452" cy="4174872"/>
          </a:xfrm>
        </p:spPr>
        <p:txBody>
          <a:bodyPr/>
          <a:lstStyle/>
          <a:p>
            <a:endParaRPr lang="nl-NL" u="sng" dirty="0">
              <a:solidFill>
                <a:srgbClr val="C00000"/>
              </a:solidFill>
            </a:endParaRPr>
          </a:p>
          <a:p>
            <a:endParaRPr lang="nl-NL" u="sng" dirty="0">
              <a:solidFill>
                <a:srgbClr val="C00000"/>
              </a:solidFill>
            </a:endParaRPr>
          </a:p>
          <a:p>
            <a:r>
              <a:rPr lang="nl-NL" u="sng" dirty="0">
                <a:solidFill>
                  <a:srgbClr val="C00000"/>
                </a:solidFill>
              </a:rPr>
              <a:t>Voordeel;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Belastingvoordeel. (zelfstandigen- en startersaftrek, </a:t>
            </a:r>
            <a:r>
              <a:rPr lang="nl-NL" dirty="0" err="1"/>
              <a:t>mkb</a:t>
            </a:r>
            <a:r>
              <a:rPr lang="nl-NL" dirty="0"/>
              <a:t>-vrijstelling)</a:t>
            </a:r>
          </a:p>
          <a:p>
            <a:r>
              <a:rPr lang="nl-NL" u="sng" dirty="0">
                <a:solidFill>
                  <a:srgbClr val="C00000"/>
                </a:solidFill>
              </a:rPr>
              <a:t>Nadeel;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Geen recht op </a:t>
            </a:r>
            <a:r>
              <a:rPr lang="nl-NL" dirty="0" err="1"/>
              <a:t>w.w.</a:t>
            </a:r>
            <a:r>
              <a:rPr lang="nl-NL" dirty="0"/>
              <a:t>, </a:t>
            </a:r>
            <a:r>
              <a:rPr lang="nl-NL" dirty="0" err="1"/>
              <a:t>w.i.a</a:t>
            </a:r>
            <a:r>
              <a:rPr lang="nl-NL" dirty="0"/>
              <a:t>. of ziektewet</a:t>
            </a:r>
          </a:p>
        </p:txBody>
      </p:sp>
    </p:spTree>
    <p:extLst>
      <p:ext uri="{BB962C8B-B14F-4D97-AF65-F5344CB8AC3E}">
        <p14:creationId xmlns:p14="http://schemas.microsoft.com/office/powerpoint/2010/main" val="11395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1B6B9-491C-429E-A5DC-F7446421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Huiswerk;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F48C91-8709-4C9C-A0BB-3E6D5AF86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opgaven in wikiwijs nr. </a:t>
            </a:r>
            <a:r>
              <a:rPr lang="nl-NL"/>
              <a:t>118048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690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F3150-340B-42CD-8228-00A78C790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106531"/>
            <a:ext cx="10394707" cy="1171852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D8C00E-3566-4DBC-9068-C6077B733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065321"/>
            <a:ext cx="10394707" cy="43165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Les 1: </a:t>
            </a:r>
            <a:r>
              <a:rPr lang="nl-NL" sz="3200" dirty="0">
                <a:solidFill>
                  <a:srgbClr val="FF0000"/>
                </a:solidFill>
              </a:rPr>
              <a:t>ondernemingsvormen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/>
              <a:t>Les 2</a:t>
            </a:r>
            <a:r>
              <a:rPr lang="nl-NL" sz="3200"/>
              <a:t>: ondernemingsvormen</a:t>
            </a:r>
            <a:endParaRPr lang="nl-NL" sz="3200" dirty="0"/>
          </a:p>
          <a:p>
            <a:pPr marL="457200" indent="-457200">
              <a:buFont typeface="+mj-lt"/>
              <a:buAutoNum type="arabicPeriod"/>
            </a:pPr>
            <a:r>
              <a:rPr lang="nl-NL" sz="3200" dirty="0"/>
              <a:t>Les 3: Belastingen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/>
              <a:t>Les 4: Verzekeringen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 err="1"/>
              <a:t>Powerpoint</a:t>
            </a:r>
            <a:r>
              <a:rPr lang="nl-NL" sz="3200" dirty="0"/>
              <a:t> zelfstudie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/>
              <a:t>Les 5: Toets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50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28739-E78F-4E69-86AE-9CC5BB25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894425"/>
          </a:xfrm>
        </p:spPr>
        <p:txBody>
          <a:bodyPr/>
          <a:lstStyle/>
          <a:p>
            <a:r>
              <a:rPr lang="nl-NL" dirty="0"/>
              <a:t>Doel van deze lessenserie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64CD0F-9AF0-4885-8BAC-8FCCF1449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580225"/>
            <a:ext cx="10394707" cy="3801656"/>
          </a:xfrm>
        </p:spPr>
        <p:txBody>
          <a:bodyPr>
            <a:normAutofit/>
          </a:bodyPr>
          <a:lstStyle/>
          <a:p>
            <a:r>
              <a:rPr lang="nl-NL" sz="4000" dirty="0"/>
              <a:t>Aan het eind van deze lessenserie kun je beschrijven welke ondernemingsvormen we kennen, wat dat voor gevolgen heeft voor de belastingaangifte en de verzekeringen</a:t>
            </a:r>
          </a:p>
        </p:txBody>
      </p:sp>
    </p:spTree>
    <p:extLst>
      <p:ext uri="{BB962C8B-B14F-4D97-AF65-F5344CB8AC3E}">
        <p14:creationId xmlns:p14="http://schemas.microsoft.com/office/powerpoint/2010/main" val="122210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77ADE-7FF6-405F-AFC0-65F1CC64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3" y="685800"/>
            <a:ext cx="10672135" cy="1063101"/>
          </a:xfrm>
        </p:spPr>
        <p:txBody>
          <a:bodyPr/>
          <a:lstStyle/>
          <a:p>
            <a:r>
              <a:rPr lang="nl-NL" dirty="0"/>
              <a:t>Doel van deze les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1D2DCC-799E-41AA-8FAF-A6ADF2755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819922"/>
            <a:ext cx="10394707" cy="35619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dirty="0"/>
              <a:t>Je kan vertellen welke ondernemingsvormen er zijn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dirty="0"/>
              <a:t>Je kan vertellen welke Voor- en nadelen de verschillende ondernemingsvormen hebben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884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B72A8-776D-40FE-A2E0-FC93D40B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168675"/>
            <a:ext cx="10394707" cy="1349406"/>
          </a:xfrm>
        </p:spPr>
        <p:txBody>
          <a:bodyPr/>
          <a:lstStyle/>
          <a:p>
            <a:r>
              <a:rPr lang="nl-NL" dirty="0"/>
              <a:t>Wat gaan we vandaag doen;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76EA2A-0E49-40D2-8E02-17CBBBE18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91449"/>
            <a:ext cx="10394707" cy="38904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800" dirty="0" err="1"/>
              <a:t>Filmje</a:t>
            </a:r>
            <a:r>
              <a:rPr lang="nl-NL" sz="2800" dirty="0"/>
              <a:t> Jaap over de ondernemingsvormen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/>
              <a:t>Theorie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/>
              <a:t>Opgaven maken</a:t>
            </a:r>
          </a:p>
        </p:txBody>
      </p:sp>
    </p:spTree>
    <p:extLst>
      <p:ext uri="{BB962C8B-B14F-4D97-AF65-F5344CB8AC3E}">
        <p14:creationId xmlns:p14="http://schemas.microsoft.com/office/powerpoint/2010/main" val="142261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D019E-9334-4B6C-86FA-37C2EB76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>
                <a:hlinkClick r:id="rId2"/>
              </a:rPr>
              <a:t>filmpje jaap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FBF58F-7211-4257-9AA4-41DAF4BC0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263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A21E2-0880-4932-80DF-6C0CC36B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35" y="685800"/>
            <a:ext cx="10299273" cy="1542495"/>
          </a:xfrm>
        </p:spPr>
        <p:txBody>
          <a:bodyPr>
            <a:normAutofit fontScale="90000"/>
          </a:bodyPr>
          <a:lstStyle/>
          <a:p>
            <a:r>
              <a:rPr lang="nl-NL" dirty="0"/>
              <a:t>Vraag;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E80D47-636C-47E4-8730-CF4E898D3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2006353"/>
            <a:ext cx="10394707" cy="3375528"/>
          </a:xfrm>
        </p:spPr>
        <p:txBody>
          <a:bodyPr>
            <a:normAutofit/>
          </a:bodyPr>
          <a:lstStyle/>
          <a:p>
            <a:r>
              <a:rPr lang="nl-NL" sz="3200" dirty="0"/>
              <a:t>Wat is het verschil tussen een natuurlijk persoon en een rechtspersoon?</a:t>
            </a:r>
          </a:p>
        </p:txBody>
      </p:sp>
    </p:spTree>
    <p:extLst>
      <p:ext uri="{BB962C8B-B14F-4D97-AF65-F5344CB8AC3E}">
        <p14:creationId xmlns:p14="http://schemas.microsoft.com/office/powerpoint/2010/main" val="304577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79247-3A3B-4F68-B4E6-D5EE483A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903303"/>
          </a:xfrm>
        </p:spPr>
        <p:txBody>
          <a:bodyPr/>
          <a:lstStyle/>
          <a:p>
            <a:r>
              <a:rPr lang="nl-NL" dirty="0" err="1"/>
              <a:t>EEnmanszaak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47FC9D-7B0B-44AA-B31D-3FF4A08F2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589103"/>
            <a:ext cx="10394707" cy="3835153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6200" dirty="0"/>
              <a:t>Meeste ondernemers beginnen met een eenmanszaak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6200" u="sng" dirty="0">
                <a:solidFill>
                  <a:srgbClr val="C00000"/>
                </a:solidFill>
              </a:rPr>
              <a:t>Voordeel</a:t>
            </a:r>
            <a:r>
              <a:rPr lang="nl-NL" sz="6200" dirty="0">
                <a:solidFill>
                  <a:srgbClr val="C00000"/>
                </a:solidFill>
              </a:rPr>
              <a:t>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6200" dirty="0"/>
              <a:t>Snel opgericht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6200" dirty="0"/>
              <a:t>Belastingvoordeel (zelfstandigenaftrek, startersaftrek, </a:t>
            </a:r>
            <a:r>
              <a:rPr lang="nl-NL" sz="6200" dirty="0" err="1"/>
              <a:t>mkb</a:t>
            </a:r>
            <a:r>
              <a:rPr lang="nl-NL" sz="6200" dirty="0"/>
              <a:t>-vrijstelling)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6200" dirty="0"/>
              <a:t>Je kan snel beslissingen nemen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6200" dirty="0"/>
              <a:t>Alle winst is voor de ondernemer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6200" u="sng" dirty="0">
                <a:solidFill>
                  <a:srgbClr val="C00000"/>
                </a:solidFill>
              </a:rPr>
              <a:t>Nadeel;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6200" dirty="0">
                <a:solidFill>
                  <a:schemeClr val="bg1">
                    <a:lumMod val="50000"/>
                  </a:schemeClr>
                </a:solidFill>
              </a:rPr>
              <a:t>De ondernemer is </a:t>
            </a:r>
            <a:r>
              <a:rPr lang="nl-NL" sz="6200" dirty="0">
                <a:solidFill>
                  <a:srgbClr val="C00000"/>
                </a:solidFill>
              </a:rPr>
              <a:t>hoofdelijk aansprakelijk; </a:t>
            </a:r>
            <a:r>
              <a:rPr lang="nl-NL" sz="6200" dirty="0">
                <a:solidFill>
                  <a:schemeClr val="bg1">
                    <a:lumMod val="50000"/>
                  </a:schemeClr>
                </a:solidFill>
              </a:rPr>
              <a:t>d.w.z. er is Geen onderscheid tussen het privé- en het bedrijfsvermogen. (Als je getrouwd of geregistreerd partnerschap dan is ook de partner aansprakelijk voor de schulden tenzij op huwelijkse voorwaarden getrouwd)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6200" dirty="0">
                <a:solidFill>
                  <a:schemeClr val="bg1">
                    <a:lumMod val="50000"/>
                  </a:schemeClr>
                </a:solidFill>
              </a:rPr>
              <a:t>Geen recht op W.I.A. , W.W. of ziektewet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6200" dirty="0">
                <a:solidFill>
                  <a:schemeClr val="bg1">
                    <a:lumMod val="50000"/>
                  </a:schemeClr>
                </a:solidFill>
              </a:rPr>
              <a:t>Moeilijk om geld te lenen</a:t>
            </a:r>
          </a:p>
          <a:p>
            <a:pPr lvl="1"/>
            <a:endParaRPr lang="nl-NL" sz="6200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6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6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68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970CB-F126-4786-8DBB-7C6B57CA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5" y="685801"/>
            <a:ext cx="10797044" cy="320040"/>
          </a:xfrm>
        </p:spPr>
        <p:txBody>
          <a:bodyPr>
            <a:normAutofit fontScale="90000"/>
          </a:bodyPr>
          <a:lstStyle/>
          <a:p>
            <a:r>
              <a:rPr lang="nl-NL" dirty="0"/>
              <a:t>Vennootschap onder firma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203786-6711-4CC2-8140-71DC10CFE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465" y="932688"/>
            <a:ext cx="10797043" cy="4449193"/>
          </a:xfrm>
        </p:spPr>
        <p:txBody>
          <a:bodyPr>
            <a:normAutofit/>
          </a:bodyPr>
          <a:lstStyle/>
          <a:p>
            <a:r>
              <a:rPr lang="nl-NL" u="sng" dirty="0">
                <a:solidFill>
                  <a:srgbClr val="C00000"/>
                </a:solidFill>
              </a:rPr>
              <a:t>Kenmerken;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Twee of meer mensen werken samen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Alle vennoten brengen iets in de firma. Arbeid, geld of goederen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Inschrijven bij de KVK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Vennootschapscontract opstellen waarin de afspraken staan (eventueel vastleggen bij de notaris)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37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113</TotalTime>
  <Words>477</Words>
  <Application>Microsoft Office PowerPoint</Application>
  <PresentationFormat>Breedbeeld</PresentationFormat>
  <Paragraphs>94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Impact</vt:lpstr>
      <vt:lpstr>Wingdings</vt:lpstr>
      <vt:lpstr>Belangrijke gebeurtenis</vt:lpstr>
      <vt:lpstr>Belasting en wetgeving</vt:lpstr>
      <vt:lpstr>AGENDA</vt:lpstr>
      <vt:lpstr>Doel van deze lessenserie</vt:lpstr>
      <vt:lpstr>Doel van deze les</vt:lpstr>
      <vt:lpstr>Wat gaan we vandaag doen;</vt:lpstr>
      <vt:lpstr> filmpje jaap</vt:lpstr>
      <vt:lpstr>Vraag; </vt:lpstr>
      <vt:lpstr>EEnmanszaak</vt:lpstr>
      <vt:lpstr>Vennootschap onder firma</vt:lpstr>
      <vt:lpstr>V.o.f. ; vervolg</vt:lpstr>
      <vt:lpstr>Commanditaire vennootschap (CV)</vt:lpstr>
      <vt:lpstr>Maatschap</vt:lpstr>
      <vt:lpstr>Maatschap; vervolg</vt:lpstr>
      <vt:lpstr>Maatschap; vervolg</vt:lpstr>
      <vt:lpstr>Huiswerk;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Belasting en wetgeving</dc:title>
  <dc:creator>José Kamphuis</dc:creator>
  <cp:lastModifiedBy>José Kamphuis</cp:lastModifiedBy>
  <cp:revision>11</cp:revision>
  <dcterms:created xsi:type="dcterms:W3CDTF">2018-01-15T19:27:34Z</dcterms:created>
  <dcterms:modified xsi:type="dcterms:W3CDTF">2018-01-15T21:28:49Z</dcterms:modified>
</cp:coreProperties>
</file>